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0CB"/>
          </a:solidFill>
        </a:fill>
      </a:tcStyle>
    </a:wholeTbl>
    <a:band2H>
      <a:tcTxStyle b="def" i="def"/>
      <a:tcStyle>
        <a:tcBdr/>
        <a:fill>
          <a:solidFill>
            <a:srgbClr val="F8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ACC"/>
          </a:solidFill>
        </a:fill>
      </a:tcStyle>
    </a:wholeTbl>
    <a:band2H>
      <a:tcTxStyle b="def" i="def"/>
      <a:tcStyle>
        <a:tcBdr/>
        <a:fill>
          <a:solidFill>
            <a:srgbClr val="FDED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and intro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009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/>
        </p:nvSpPr>
        <p:spPr>
          <a:xfrm>
            <a:off x="871538" y="5232398"/>
            <a:ext cx="11320272" cy="9460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43" y="5355730"/>
            <a:ext cx="4023360" cy="69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646202"/>
            <a:ext cx="11887200" cy="35717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tangle 2"/>
          <p:cNvSpPr/>
          <p:nvPr/>
        </p:nvSpPr>
        <p:spPr>
          <a:xfrm>
            <a:off x="871535" y="1497339"/>
            <a:ext cx="11320468" cy="148866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871537" y="484142"/>
            <a:ext cx="11320275" cy="914401"/>
          </a:xfrm>
          <a:prstGeom prst="rect">
            <a:avLst/>
          </a:prstGeom>
          <a:noFill/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9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8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6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8463948" y="6224225"/>
            <a:ext cx="273653" cy="264251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975360" y="6377868"/>
            <a:ext cx="266973" cy="25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975360" y="6377868"/>
            <a:ext cx="266973" cy="25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Body Level One…"/>
          <p:cNvSpPr txBox="1"/>
          <p:nvPr>
            <p:ph type="body" idx="1"/>
          </p:nvPr>
        </p:nvSpPr>
        <p:spPr>
          <a:xfrm>
            <a:off x="609600" y="2133600"/>
            <a:ext cx="10972800" cy="3886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Text Placeholder 10"/>
          <p:cNvSpPr/>
          <p:nvPr>
            <p:ph type="body" sz="quarter" idx="21" hasCustomPrompt="1"/>
          </p:nvPr>
        </p:nvSpPr>
        <p:spPr>
          <a:xfrm>
            <a:off x="609600" y="1447800"/>
            <a:ext cx="10972800" cy="609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500"/>
              </a:spcBef>
              <a:buSzTx/>
              <a:buFontTx/>
              <a:buNone/>
              <a:defRPr b="1" i="1" sz="2400" u="sng"/>
            </a:lvl1pPr>
          </a:lstStyle>
          <a:p>
            <a:pPr/>
            <a:r>
              <a:t>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xfrm>
            <a:off x="609600" y="2667000"/>
            <a:ext cx="10972800" cy="1143000"/>
          </a:xfrm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 hasCustomPrompt="1"/>
          </p:nvPr>
        </p:nvSpPr>
        <p:spPr>
          <a:xfrm>
            <a:off x="914400" y="1524000"/>
            <a:ext cx="10363200" cy="4495800"/>
          </a:xfrm>
          <a:prstGeom prst="rect">
            <a:avLst/>
          </a:prstGeom>
        </p:spPr>
        <p:txBody>
          <a:bodyPr numCol="2"/>
          <a:lstStyle/>
          <a:p>
            <a:pPr/>
            <a:r>
              <a:t>Column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609600" y="2209800"/>
            <a:ext cx="10871200" cy="3810000"/>
          </a:xfrm>
          <a:prstGeom prst="rect">
            <a:avLst/>
          </a:prstGeom>
        </p:spPr>
        <p:txBody>
          <a:bodyPr numCol="2"/>
          <a:lstStyle/>
          <a:p>
            <a:pPr/>
            <a:r>
              <a:t>Column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Text Placeholder 10"/>
          <p:cNvSpPr/>
          <p:nvPr>
            <p:ph type="body" sz="quarter" idx="21" hasCustomPrompt="1"/>
          </p:nvPr>
        </p:nvSpPr>
        <p:spPr>
          <a:xfrm>
            <a:off x="609600" y="1447800"/>
            <a:ext cx="11074400" cy="609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500"/>
              </a:spcBef>
              <a:buSzTx/>
              <a:buFontTx/>
              <a:buNone/>
              <a:defRPr b="1" i="1" sz="2400" u="sng"/>
            </a:lvl1pPr>
          </a:lstStyle>
          <a:p>
            <a:pPr/>
            <a:r>
              <a:t>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7"/>
          <p:cNvSpPr/>
          <p:nvPr/>
        </p:nvSpPr>
        <p:spPr>
          <a:xfrm>
            <a:off x="883920" y="6244861"/>
            <a:ext cx="10424161" cy="3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6" cy="57805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normAutofit fontScale="100000" lnSpcReduction="0"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11103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5675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2133600" marR="0" indent="-7620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666469" marR="0" indent="-661457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743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2004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6576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1148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https://www.youtube.com/embed/Cgxsv1riJhI?feature=oembed" TargetMode="External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https://www.youtube.com/embed/SdSO5bvIDAQ?feature=oembed" TargetMode="External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openai.com/blog/whisper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CompVis/stable-diffusion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hyperlink" Target="https://twitter.com/xsteenbrugge/status/1558508866463219712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youtu.be/OV1l5xFHiwQ?t=16" TargetMode="External"/><Relationship Id="rId3" Type="http://schemas.openxmlformats.org/officeDocument/2006/relationships/hyperlink" Target="https://youtu.be/t7P4au6bT1Q?t=23" TargetMode="External"/><Relationship Id="rId4" Type="http://schemas.openxmlformats.org/officeDocument/2006/relationships/hyperlink" Target="https://youtu.be/kZViHcQgGYU?t=37" TargetMode="External"/><Relationship Id="rId5" Type="http://schemas.openxmlformats.org/officeDocument/2006/relationships/hyperlink" Target="https://youtu.be/vXzgXb1rkjw?t=24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le 3"/>
          <p:cNvSpPr txBox="1"/>
          <p:nvPr>
            <p:ph type="title"/>
          </p:nvPr>
        </p:nvSpPr>
        <p:spPr>
          <a:xfrm>
            <a:off x="871538" y="484142"/>
            <a:ext cx="11320272" cy="9144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AI/ML for computer vision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Footer Placeholder 16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73" name="Rectangle 11"/>
          <p:cNvSpPr txBox="1"/>
          <p:nvPr>
            <p:ph type="sldNum" sz="quarter" idx="4294967295"/>
          </p:nvPr>
        </p:nvSpPr>
        <p:spPr>
          <a:xfrm>
            <a:off x="1248619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How computers learn to recognize objects</a:t>
            </a:r>
          </a:p>
        </p:txBody>
      </p:sp>
      <p:pic>
        <p:nvPicPr>
          <p:cNvPr id="275" name="How computers learn to recognize objects instantly | Joseph Redmon" descr="How computers learn to recognize objects instantly | Joseph Redmon"/>
          <p:cNvPicPr>
            <a:picLocks noChangeAspect="0"/>
          </p:cNvPicPr>
          <p:nvPr>
            <a:videoFile xmlns:mc="http://schemas.openxmlformats.org/markup-compatibility/2006" r:link="rId2" mc:Ignorable="aiw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139438" y="1018223"/>
            <a:ext cx="9234348" cy="5194324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75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7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7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ooter Placeholder 16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78" name="Rectangle 11"/>
          <p:cNvSpPr txBox="1"/>
          <p:nvPr>
            <p:ph type="sldNum" sz="quarter" idx="4294967295"/>
          </p:nvPr>
        </p:nvSpPr>
        <p:spPr>
          <a:xfrm>
            <a:off x="1248619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9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Our End Product</a:t>
            </a:r>
          </a:p>
        </p:txBody>
      </p:sp>
      <p:pic>
        <p:nvPicPr>
          <p:cNvPr id="280" name="Traffic Counts" descr="Traffic Counts"/>
          <p:cNvPicPr>
            <a:picLocks noChangeAspect="0"/>
          </p:cNvPicPr>
          <p:nvPr>
            <a:videoFile xmlns:mc="http://schemas.openxmlformats.org/markup-compatibility/2006" r:link="rId2" mc:Ignorable="aiw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101456" y="978410"/>
            <a:ext cx="9305132" cy="52341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80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8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Footer Placeholder 16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83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Our End Product</a:t>
            </a:r>
          </a:p>
        </p:txBody>
      </p:sp>
      <p:sp>
        <p:nvSpPr>
          <p:cNvPr id="285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basic intro to YOLO</a:t>
            </a:r>
          </a:p>
          <a:p>
            <a:pPr>
              <a:defRPr sz="3200"/>
            </a:pPr>
            <a:r>
              <a:t>how it works</a:t>
            </a:r>
          </a:p>
        </p:txBody>
      </p:sp>
      <p:sp>
        <p:nvSpPr>
          <p:cNvPr id="286" name="Footer Placeholder 8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87" name="Rectangle 11"/>
          <p:cNvSpPr txBox="1"/>
          <p:nvPr/>
        </p:nvSpPr>
        <p:spPr>
          <a:xfrm>
            <a:off x="1248617" y="6405879"/>
            <a:ext cx="199182" cy="203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normAutofit fontScale="100000" lnSpcReduction="0"/>
          </a:bodyPr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290" name="Title 3"/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288" name="Rectangle"/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>
                <a:defRPr cap="all" sz="36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289" name="YOLO"/>
            <p:cNvSpPr txBox="1"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>
              <a:lvl1pPr>
                <a:defRPr cap="all" sz="36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YOLO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Footer Placeholder 8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93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do some coding</a:t>
            </a:r>
          </a:p>
        </p:txBody>
      </p:sp>
      <p:sp>
        <p:nvSpPr>
          <p:cNvPr id="295" name="Content Placeholder 4"/>
          <p:cNvSpPr txBox="1"/>
          <p:nvPr>
            <p:ph type="body" idx="1"/>
          </p:nvPr>
        </p:nvSpPr>
        <p:spPr>
          <a:xfrm>
            <a:off x="838200" y="1142998"/>
            <a:ext cx="10515600" cy="4906969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Go to Google Colab and let’s have some fun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Footer Placeholder 8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98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9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Model</a:t>
            </a:r>
          </a:p>
        </p:txBody>
      </p:sp>
      <p:sp>
        <p:nvSpPr>
          <p:cNvPr id="300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Start with an existing training data set if you can find one</a:t>
            </a:r>
          </a:p>
          <a:p>
            <a:pPr>
              <a:defRPr sz="3200"/>
            </a:pPr>
            <a:r>
              <a:t>Train the model</a:t>
            </a:r>
          </a:p>
          <a:p>
            <a:pPr>
              <a:defRPr sz="3200"/>
            </a:pPr>
            <a:r>
              <a:t>Evaluate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Footer Placeholder 8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03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Model</a:t>
            </a:r>
          </a:p>
        </p:txBody>
      </p:sp>
      <p:sp>
        <p:nvSpPr>
          <p:cNvPr id="305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Annotate your own data</a:t>
            </a:r>
          </a:p>
          <a:p>
            <a:pPr>
              <a:defRPr sz="3200"/>
            </a:pPr>
            <a:r>
              <a:t>Image annotations</a:t>
            </a:r>
          </a:p>
          <a:p>
            <a:pPr>
              <a:defRPr sz="3200"/>
            </a:pPr>
            <a:r>
              <a:t>Data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Footer Placeholder 8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08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9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Learning</a:t>
            </a:r>
          </a:p>
        </p:txBody>
      </p:sp>
      <p:sp>
        <p:nvSpPr>
          <p:cNvPr id="310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improve model over time</a:t>
            </a:r>
          </a:p>
          <a:p>
            <a:pPr>
              <a:defRPr sz="3200"/>
            </a:pPr>
            <a:r>
              <a:t>adapt to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ooter Placeholder 8"/>
          <p:cNvSpPr txBox="1"/>
          <p:nvPr/>
        </p:nvSpPr>
        <p:spPr>
          <a:xfrm>
            <a:off x="1493519" y="6324601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13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recent advances</a:t>
            </a:r>
          </a:p>
        </p:txBody>
      </p:sp>
      <p:sp>
        <p:nvSpPr>
          <p:cNvPr id="315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Whisper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hlinkClick r:id="rId2" invalidUrl="" action="" tgtFrame="" tooltip="" history="1" highlightClick="0" endSnd="0"/>
              </a:rPr>
              <a:t>https://openai.com/blog/whisper/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Footer Placeholder 8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18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9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recent advances</a:t>
            </a:r>
          </a:p>
        </p:txBody>
      </p:sp>
      <p:sp>
        <p:nvSpPr>
          <p:cNvPr id="320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Stable Diffusion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hlinkClick r:id="rId2" invalidUrl="" action="" tgtFrame="" tooltip="" history="1" highlightClick="0" endSnd="0"/>
              </a:rPr>
              <a:t>https://github.com/CompVis/stable-diffusion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ooter Placeholder 8"/>
          <p:cNvSpPr txBox="1"/>
          <p:nvPr/>
        </p:nvSpPr>
        <p:spPr>
          <a:xfrm>
            <a:off x="1493519" y="6324601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23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Stable Diffusion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216" y="998563"/>
            <a:ext cx="8373383" cy="4867519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https://twitter.com/xsteenbrugge/status/1558508866463219712"/>
          <p:cNvSpPr txBox="1"/>
          <p:nvPr/>
        </p:nvSpPr>
        <p:spPr>
          <a:xfrm>
            <a:off x="1176837" y="5815129"/>
            <a:ext cx="744070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n-lt"/>
                <a:ea typeface="+mn-ea"/>
                <a:cs typeface="+mn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https://twitter.com/xsteenbrugge/status/1558508866463219712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ooter Placeholder 3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159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of Hands</a:t>
            </a:r>
          </a:p>
        </p:txBody>
      </p:sp>
      <p:sp>
        <p:nvSpPr>
          <p:cNvPr id="161" name="Content Placeholder 2"/>
          <p:cNvSpPr txBox="1"/>
          <p:nvPr>
            <p:ph type="body" idx="1"/>
          </p:nvPr>
        </p:nvSpPr>
        <p:spPr>
          <a:xfrm>
            <a:off x="838200" y="1142998"/>
            <a:ext cx="10515600" cy="4906969"/>
          </a:xfrm>
          <a:prstGeom prst="rect">
            <a:avLst/>
          </a:prstGeom>
        </p:spPr>
        <p:txBody>
          <a:bodyPr/>
          <a:lstStyle/>
          <a:p>
            <a:pPr/>
            <a:r>
              <a:t>How many of you cannot write code?</a:t>
            </a:r>
          </a:p>
          <a:p>
            <a:pPr/>
            <a:r>
              <a:t>How many of you are familiar with AI/ML/Deep Learning?</a:t>
            </a:r>
          </a:p>
          <a:p>
            <a:pPr/>
            <a:r>
              <a:t>How many of you think using video to count cars or identify potholes is an easy problem?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Class="entr" nodeType="after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Footer Placeholder 7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29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32" name="Rounded Rectangle 3"/>
          <p:cNvGrpSpPr/>
          <p:nvPr/>
        </p:nvGrpSpPr>
        <p:grpSpPr>
          <a:xfrm>
            <a:off x="4726706" y="1865627"/>
            <a:ext cx="2738592" cy="3126738"/>
            <a:chOff x="0" y="-1"/>
            <a:chExt cx="2738590" cy="3126736"/>
          </a:xfrm>
        </p:grpSpPr>
        <p:sp>
          <p:nvSpPr>
            <p:cNvPr id="330" name="Rounded Rectangle"/>
            <p:cNvSpPr/>
            <p:nvPr/>
          </p:nvSpPr>
          <p:spPr>
            <a:xfrm>
              <a:off x="0" y="77469"/>
              <a:ext cx="2738591" cy="2971804"/>
            </a:xfrm>
            <a:prstGeom prst="roundRect">
              <a:avLst>
                <a:gd name="adj" fmla="val 11102"/>
              </a:avLst>
            </a:prstGeom>
            <a:solidFill>
              <a:srgbClr val="009969"/>
            </a:solidFill>
            <a:ln w="1968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331" name="?"/>
            <p:cNvSpPr txBox="1"/>
            <p:nvPr/>
          </p:nvSpPr>
          <p:spPr>
            <a:xfrm>
              <a:off x="233195" y="-1"/>
              <a:ext cx="2272200" cy="31267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9900">
                  <a:solidFill>
                    <a:srgbClr val="FFFFFF"/>
                  </a:solidFill>
                  <a:latin typeface="Franklin Gothic Demi"/>
                  <a:ea typeface="Franklin Gothic Demi"/>
                  <a:cs typeface="Franklin Gothic Demi"/>
                  <a:sym typeface="Franklin Gothic Demi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333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334" name="TextBox 1"/>
          <p:cNvSpPr txBox="1"/>
          <p:nvPr/>
        </p:nvSpPr>
        <p:spPr>
          <a:xfrm>
            <a:off x="8427718" y="5867398"/>
            <a:ext cx="2880364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i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Last updated 8/4/2022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4" grpId="2"/>
      <p:bldP build="whole" bldLvl="1" animBg="1" rev="0" advAuto="0" spid="33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ooter Placeholder 11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164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5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66" name="Content Placeholder 1"/>
          <p:cNvSpPr txBox="1"/>
          <p:nvPr>
            <p:ph type="body" idx="1"/>
          </p:nvPr>
        </p:nvSpPr>
        <p:spPr>
          <a:xfrm>
            <a:off x="838200" y="1142998"/>
            <a:ext cx="10515600" cy="4906969"/>
          </a:xfrm>
          <a:prstGeom prst="rect">
            <a:avLst/>
          </a:prstGeom>
        </p:spPr>
        <p:txBody>
          <a:bodyPr/>
          <a:lstStyle/>
          <a:p>
            <a:pPr/>
            <a:r>
              <a:t>Learn how to solve Computer Vision problems</a:t>
            </a:r>
          </a:p>
          <a:p>
            <a:pPr/>
            <a:r>
              <a:t>Use provided toolkit to experiment and …</a:t>
            </a:r>
          </a:p>
          <a:p>
            <a:pPr/>
            <a:r>
              <a:t>Apply what you learned to solve your own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Classical Programming vs Machine learning</a:t>
            </a:r>
          </a:p>
        </p:txBody>
      </p:sp>
      <p:pic>
        <p:nvPicPr>
          <p:cNvPr id="169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8" y="4937316"/>
            <a:ext cx="3346707" cy="1877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Rectangle 8"/>
          <p:cNvSpPr/>
          <p:nvPr/>
        </p:nvSpPr>
        <p:spPr>
          <a:xfrm>
            <a:off x="4410107" y="5714758"/>
            <a:ext cx="2556771" cy="6502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Deep Learning for Computer Vision</a:t>
            </a:r>
          </a:p>
        </p:txBody>
      </p:sp>
      <p:sp>
        <p:nvSpPr>
          <p:cNvPr id="171" name="Straight Arrow Connector 10"/>
          <p:cNvSpPr/>
          <p:nvPr/>
        </p:nvSpPr>
        <p:spPr>
          <a:xfrm>
            <a:off x="3431563" y="6039877"/>
            <a:ext cx="978544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Rectangle 13"/>
          <p:cNvSpPr/>
          <p:nvPr/>
        </p:nvSpPr>
        <p:spPr>
          <a:xfrm>
            <a:off x="3587424" y="5569606"/>
            <a:ext cx="648072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173" name="Rectangle 19"/>
          <p:cNvSpPr/>
          <p:nvPr/>
        </p:nvSpPr>
        <p:spPr>
          <a:xfrm>
            <a:off x="5724216" y="5200277"/>
            <a:ext cx="3184394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 Output is a Trained Model</a:t>
            </a:r>
          </a:p>
        </p:txBody>
      </p:sp>
      <p:sp>
        <p:nvSpPr>
          <p:cNvPr id="174" name="Connector: Elbow 21"/>
          <p:cNvSpPr/>
          <p:nvPr/>
        </p:nvSpPr>
        <p:spPr>
          <a:xfrm flipV="1" rot="16200000">
            <a:off x="4565682" y="4650044"/>
            <a:ext cx="1129507" cy="9321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  <p:sp>
        <p:nvSpPr>
          <p:cNvPr id="175" name="Line 65"/>
          <p:cNvSpPr/>
          <p:nvPr/>
        </p:nvSpPr>
        <p:spPr>
          <a:xfrm flipH="1">
            <a:off x="1882774" y="923924"/>
            <a:ext cx="3" cy="36226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6" name="Line 66"/>
          <p:cNvSpPr/>
          <p:nvPr/>
        </p:nvSpPr>
        <p:spPr>
          <a:xfrm flipH="1">
            <a:off x="3600448" y="923924"/>
            <a:ext cx="2" cy="36226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Line 67"/>
          <p:cNvSpPr/>
          <p:nvPr/>
        </p:nvSpPr>
        <p:spPr>
          <a:xfrm flipH="1">
            <a:off x="5845173" y="923924"/>
            <a:ext cx="2" cy="36226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Line 68"/>
          <p:cNvSpPr/>
          <p:nvPr/>
        </p:nvSpPr>
        <p:spPr>
          <a:xfrm>
            <a:off x="84137" y="1531937"/>
            <a:ext cx="10545766" cy="2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9" name="Line 69"/>
          <p:cNvSpPr/>
          <p:nvPr/>
        </p:nvSpPr>
        <p:spPr>
          <a:xfrm>
            <a:off x="84137" y="2133600"/>
            <a:ext cx="10545766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0" name="Line 70"/>
          <p:cNvSpPr/>
          <p:nvPr/>
        </p:nvSpPr>
        <p:spPr>
          <a:xfrm flipH="1">
            <a:off x="90488" y="923924"/>
            <a:ext cx="2" cy="36226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Line 71"/>
          <p:cNvSpPr/>
          <p:nvPr/>
        </p:nvSpPr>
        <p:spPr>
          <a:xfrm>
            <a:off x="10623550" y="923924"/>
            <a:ext cx="0" cy="3622677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Line 72"/>
          <p:cNvSpPr/>
          <p:nvPr/>
        </p:nvSpPr>
        <p:spPr>
          <a:xfrm>
            <a:off x="84137" y="930275"/>
            <a:ext cx="10545766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3" name="Line 73"/>
          <p:cNvSpPr/>
          <p:nvPr/>
        </p:nvSpPr>
        <p:spPr>
          <a:xfrm>
            <a:off x="84137" y="4540250"/>
            <a:ext cx="10545766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Rectangle 74"/>
          <p:cNvSpPr txBox="1"/>
          <p:nvPr/>
        </p:nvSpPr>
        <p:spPr>
          <a:xfrm>
            <a:off x="2487613" y="1120774"/>
            <a:ext cx="49288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185" name="Rectangle 75"/>
          <p:cNvSpPr txBox="1"/>
          <p:nvPr/>
        </p:nvSpPr>
        <p:spPr>
          <a:xfrm>
            <a:off x="3692523" y="990600"/>
            <a:ext cx="168466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Program/Trained </a:t>
            </a:r>
          </a:p>
        </p:txBody>
      </p:sp>
      <p:sp>
        <p:nvSpPr>
          <p:cNvPr id="186" name="Rectangle 76"/>
          <p:cNvSpPr txBox="1"/>
          <p:nvPr/>
        </p:nvSpPr>
        <p:spPr>
          <a:xfrm>
            <a:off x="3692523" y="1249362"/>
            <a:ext cx="60073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Model</a:t>
            </a:r>
          </a:p>
        </p:txBody>
      </p:sp>
      <p:sp>
        <p:nvSpPr>
          <p:cNvPr id="187" name="Rectangle 77"/>
          <p:cNvSpPr txBox="1"/>
          <p:nvPr/>
        </p:nvSpPr>
        <p:spPr>
          <a:xfrm>
            <a:off x="7891463" y="1120774"/>
            <a:ext cx="6608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Output</a:t>
            </a:r>
          </a:p>
        </p:txBody>
      </p:sp>
      <p:sp>
        <p:nvSpPr>
          <p:cNvPr id="188" name="Rectangle 78"/>
          <p:cNvSpPr txBox="1"/>
          <p:nvPr/>
        </p:nvSpPr>
        <p:spPr>
          <a:xfrm>
            <a:off x="530225" y="1592262"/>
            <a:ext cx="16861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89" name="Rectangle 79"/>
          <p:cNvSpPr txBox="1"/>
          <p:nvPr/>
        </p:nvSpPr>
        <p:spPr>
          <a:xfrm>
            <a:off x="695325" y="1592262"/>
            <a:ext cx="1270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</a:t>
            </a:r>
          </a:p>
        </p:txBody>
      </p:sp>
      <p:sp>
        <p:nvSpPr>
          <p:cNvPr id="190" name="Rectangle 80"/>
          <p:cNvSpPr txBox="1"/>
          <p:nvPr/>
        </p:nvSpPr>
        <p:spPr>
          <a:xfrm>
            <a:off x="746124" y="1592262"/>
            <a:ext cx="73261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assical </a:t>
            </a:r>
          </a:p>
        </p:txBody>
      </p:sp>
      <p:sp>
        <p:nvSpPr>
          <p:cNvPr id="191" name="Rectangle 81"/>
          <p:cNvSpPr txBox="1"/>
          <p:nvPr/>
        </p:nvSpPr>
        <p:spPr>
          <a:xfrm>
            <a:off x="301624" y="1851024"/>
            <a:ext cx="130852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Programming</a:t>
            </a:r>
          </a:p>
        </p:txBody>
      </p:sp>
      <p:sp>
        <p:nvSpPr>
          <p:cNvPr id="192" name="Rectangle 82"/>
          <p:cNvSpPr txBox="1"/>
          <p:nvPr/>
        </p:nvSpPr>
        <p:spPr>
          <a:xfrm>
            <a:off x="2678113" y="1722438"/>
            <a:ext cx="1327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93" name="Rectangle 92"/>
          <p:cNvSpPr txBox="1"/>
          <p:nvPr/>
        </p:nvSpPr>
        <p:spPr>
          <a:xfrm>
            <a:off x="4508500" y="1831975"/>
            <a:ext cx="169038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171717"/>
                </a:solidFill>
              </a:defRPr>
            </a:lvl1pPr>
          </a:lstStyle>
          <a:p>
            <a:pPr/>
            <a:r>
              <a:t>* </a:t>
            </a:r>
          </a:p>
        </p:txBody>
      </p:sp>
      <p:grpSp>
        <p:nvGrpSpPr>
          <p:cNvPr id="205" name="Group 152"/>
          <p:cNvGrpSpPr/>
          <p:nvPr/>
        </p:nvGrpSpPr>
        <p:grpSpPr>
          <a:xfrm>
            <a:off x="3692523" y="1571624"/>
            <a:ext cx="1495427" cy="479402"/>
            <a:chOff x="0" y="0"/>
            <a:chExt cx="1495425" cy="479400"/>
          </a:xfrm>
        </p:grpSpPr>
        <p:sp>
          <p:nvSpPr>
            <p:cNvPr id="194" name="Rectangle 83"/>
            <p:cNvSpPr txBox="1"/>
            <p:nvPr/>
          </p:nvSpPr>
          <p:spPr>
            <a:xfrm>
              <a:off x="-1" y="-1"/>
              <a:ext cx="245996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</a:defRPr>
              </a:lvl1pPr>
            </a:lstStyle>
            <a:p>
              <a:pPr/>
              <a:r>
                <a:t>int</a:t>
              </a:r>
            </a:p>
          </p:txBody>
        </p:sp>
        <p:sp>
          <p:nvSpPr>
            <p:cNvPr id="195" name="Rectangle 84"/>
            <p:cNvSpPr txBox="1"/>
            <p:nvPr/>
          </p:nvSpPr>
          <p:spPr>
            <a:xfrm>
              <a:off x="300038" y="-1"/>
              <a:ext cx="622028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06881"/>
                  </a:solidFill>
                </a:defRPr>
              </a:lvl1pPr>
            </a:lstStyle>
            <a:p>
              <a:pPr/>
              <a:r>
                <a:t>Square</a:t>
              </a:r>
            </a:p>
          </p:txBody>
        </p:sp>
        <p:sp>
          <p:nvSpPr>
            <p:cNvPr id="196" name="Rectangle 85"/>
            <p:cNvSpPr txBox="1"/>
            <p:nvPr/>
          </p:nvSpPr>
          <p:spPr>
            <a:xfrm>
              <a:off x="947738" y="-1"/>
              <a:ext cx="127001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(</a:t>
              </a:r>
            </a:p>
          </p:txBody>
        </p:sp>
        <p:sp>
          <p:nvSpPr>
            <p:cNvPr id="197" name="Rectangle 86"/>
            <p:cNvSpPr txBox="1"/>
            <p:nvPr/>
          </p:nvSpPr>
          <p:spPr>
            <a:xfrm>
              <a:off x="1016000" y="-1"/>
              <a:ext cx="245995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</a:defRPr>
              </a:lvl1pPr>
            </a:lstStyle>
            <a:p>
              <a:pPr/>
              <a:r>
                <a:t>int</a:t>
              </a:r>
            </a:p>
          </p:txBody>
        </p:sp>
        <p:sp>
          <p:nvSpPr>
            <p:cNvPr id="198" name="Rectangle 87"/>
            <p:cNvSpPr txBox="1"/>
            <p:nvPr/>
          </p:nvSpPr>
          <p:spPr>
            <a:xfrm>
              <a:off x="1316038" y="-1"/>
              <a:ext cx="127001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199" name="Rectangle 88"/>
            <p:cNvSpPr txBox="1"/>
            <p:nvPr/>
          </p:nvSpPr>
          <p:spPr>
            <a:xfrm>
              <a:off x="1368425" y="-1"/>
              <a:ext cx="127001" cy="2190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) </a:t>
              </a:r>
            </a:p>
          </p:txBody>
        </p:sp>
        <p:sp>
          <p:nvSpPr>
            <p:cNvPr id="200" name="Rectangle 89"/>
            <p:cNvSpPr txBox="1"/>
            <p:nvPr/>
          </p:nvSpPr>
          <p:spPr>
            <a:xfrm>
              <a:off x="-1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{</a:t>
              </a:r>
            </a:p>
          </p:txBody>
        </p:sp>
        <p:sp>
          <p:nvSpPr>
            <p:cNvPr id="201" name="Rectangle 90"/>
            <p:cNvSpPr txBox="1"/>
            <p:nvPr/>
          </p:nvSpPr>
          <p:spPr>
            <a:xfrm>
              <a:off x="71438" y="260350"/>
              <a:ext cx="565839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</a:defRPr>
              </a:lvl1pPr>
            </a:lstStyle>
            <a:p>
              <a:pPr/>
              <a:r>
                <a:t>return</a:t>
              </a:r>
            </a:p>
          </p:txBody>
        </p:sp>
        <p:sp>
          <p:nvSpPr>
            <p:cNvPr id="202" name="Rectangle 91"/>
            <p:cNvSpPr txBox="1"/>
            <p:nvPr/>
          </p:nvSpPr>
          <p:spPr>
            <a:xfrm>
              <a:off x="711200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203" name="Rectangle 93"/>
            <p:cNvSpPr txBox="1"/>
            <p:nvPr/>
          </p:nvSpPr>
          <p:spPr>
            <a:xfrm>
              <a:off x="982663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204" name="Rectangle 94"/>
            <p:cNvSpPr txBox="1"/>
            <p:nvPr/>
          </p:nvSpPr>
          <p:spPr>
            <a:xfrm>
              <a:off x="1033463" y="260350"/>
              <a:ext cx="18717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</a:defRPr>
              </a:lvl1pPr>
            </a:lstStyle>
            <a:p>
              <a:pPr/>
              <a:r>
                <a:t>; }</a:t>
              </a:r>
            </a:p>
          </p:txBody>
        </p:sp>
      </p:grpSp>
      <p:sp>
        <p:nvSpPr>
          <p:cNvPr id="206" name="Rectangle 95"/>
          <p:cNvSpPr txBox="1"/>
          <p:nvPr/>
        </p:nvSpPr>
        <p:spPr>
          <a:xfrm>
            <a:off x="8172449" y="1722438"/>
            <a:ext cx="132775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7" name="Rectangle 96"/>
          <p:cNvSpPr txBox="1"/>
          <p:nvPr/>
        </p:nvSpPr>
        <p:spPr>
          <a:xfrm>
            <a:off x="557212" y="3097213"/>
            <a:ext cx="88874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Machine </a:t>
            </a:r>
          </a:p>
        </p:txBody>
      </p:sp>
      <p:sp>
        <p:nvSpPr>
          <p:cNvPr id="208" name="Rectangle 97"/>
          <p:cNvSpPr txBox="1"/>
          <p:nvPr/>
        </p:nvSpPr>
        <p:spPr>
          <a:xfrm>
            <a:off x="544511" y="3354387"/>
            <a:ext cx="85300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Learning</a:t>
            </a:r>
          </a:p>
        </p:txBody>
      </p:sp>
      <p:sp>
        <p:nvSpPr>
          <p:cNvPr id="209" name="Rectangle 98"/>
          <p:cNvSpPr txBox="1"/>
          <p:nvPr/>
        </p:nvSpPr>
        <p:spPr>
          <a:xfrm>
            <a:off x="3692524" y="2173288"/>
            <a:ext cx="1630054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Library of Trained </a:t>
            </a:r>
          </a:p>
        </p:txBody>
      </p:sp>
      <p:sp>
        <p:nvSpPr>
          <p:cNvPr id="210" name="Rectangle 99"/>
          <p:cNvSpPr txBox="1"/>
          <p:nvPr/>
        </p:nvSpPr>
        <p:spPr>
          <a:xfrm>
            <a:off x="3692524" y="2430463"/>
            <a:ext cx="681169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Models</a:t>
            </a:r>
          </a:p>
        </p:txBody>
      </p:sp>
      <p:sp>
        <p:nvSpPr>
          <p:cNvPr id="211" name="Rectangle 100"/>
          <p:cNvSpPr txBox="1"/>
          <p:nvPr/>
        </p:nvSpPr>
        <p:spPr>
          <a:xfrm>
            <a:off x="3692523" y="2946400"/>
            <a:ext cx="2008090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You may call code like </a:t>
            </a:r>
          </a:p>
        </p:txBody>
      </p:sp>
      <p:sp>
        <p:nvSpPr>
          <p:cNvPr id="212" name="Rectangle 101"/>
          <p:cNvSpPr txBox="1"/>
          <p:nvPr/>
        </p:nvSpPr>
        <p:spPr>
          <a:xfrm>
            <a:off x="3692523" y="3205163"/>
            <a:ext cx="566788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below</a:t>
            </a:r>
          </a:p>
        </p:txBody>
      </p:sp>
      <p:sp>
        <p:nvSpPr>
          <p:cNvPr id="213" name="Rectangle 102"/>
          <p:cNvSpPr txBox="1"/>
          <p:nvPr/>
        </p:nvSpPr>
        <p:spPr>
          <a:xfrm>
            <a:off x="3692524" y="3486148"/>
            <a:ext cx="4445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xyxy</a:t>
            </a:r>
          </a:p>
        </p:txBody>
      </p:sp>
      <p:sp>
        <p:nvSpPr>
          <p:cNvPr id="214" name="Rectangle 103"/>
          <p:cNvSpPr txBox="1"/>
          <p:nvPr/>
        </p:nvSpPr>
        <p:spPr>
          <a:xfrm>
            <a:off x="4125912" y="3486148"/>
            <a:ext cx="127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,</a:t>
            </a:r>
          </a:p>
        </p:txBody>
      </p:sp>
      <p:sp>
        <p:nvSpPr>
          <p:cNvPr id="215" name="Rectangle 104"/>
          <p:cNvSpPr txBox="1"/>
          <p:nvPr/>
        </p:nvSpPr>
        <p:spPr>
          <a:xfrm>
            <a:off x="3692523" y="3741737"/>
            <a:ext cx="159653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scores,class_ids</a:t>
            </a:r>
          </a:p>
        </p:txBody>
      </p:sp>
      <p:sp>
        <p:nvSpPr>
          <p:cNvPr id="216" name="Rectangle 105"/>
          <p:cNvSpPr txBox="1"/>
          <p:nvPr/>
        </p:nvSpPr>
        <p:spPr>
          <a:xfrm>
            <a:off x="5434012" y="3735387"/>
            <a:ext cx="13878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=</a:t>
            </a:r>
          </a:p>
        </p:txBody>
      </p:sp>
      <p:sp>
        <p:nvSpPr>
          <p:cNvPr id="217" name="Rectangle 106"/>
          <p:cNvSpPr txBox="1"/>
          <p:nvPr/>
        </p:nvSpPr>
        <p:spPr>
          <a:xfrm>
            <a:off x="3692524" y="3998912"/>
            <a:ext cx="79280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detector</a:t>
            </a:r>
          </a:p>
        </p:txBody>
      </p:sp>
      <p:sp>
        <p:nvSpPr>
          <p:cNvPr id="218" name="Rectangle 107"/>
          <p:cNvSpPr txBox="1"/>
          <p:nvPr/>
        </p:nvSpPr>
        <p:spPr>
          <a:xfrm>
            <a:off x="4518024" y="3990975"/>
            <a:ext cx="12700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219" name="Rectangle 108"/>
          <p:cNvSpPr txBox="1"/>
          <p:nvPr/>
        </p:nvSpPr>
        <p:spPr>
          <a:xfrm>
            <a:off x="4581525" y="3998912"/>
            <a:ext cx="60083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detect</a:t>
            </a:r>
          </a:p>
        </p:txBody>
      </p:sp>
      <p:sp>
        <p:nvSpPr>
          <p:cNvPr id="220" name="Rectangle 109"/>
          <p:cNvSpPr txBox="1"/>
          <p:nvPr/>
        </p:nvSpPr>
        <p:spPr>
          <a:xfrm>
            <a:off x="5203824" y="3998912"/>
            <a:ext cx="43248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(ima</a:t>
            </a:r>
          </a:p>
        </p:txBody>
      </p:sp>
      <p:sp>
        <p:nvSpPr>
          <p:cNvPr id="221" name="Rectangle 110"/>
          <p:cNvSpPr txBox="1"/>
          <p:nvPr/>
        </p:nvSpPr>
        <p:spPr>
          <a:xfrm>
            <a:off x="3692525" y="4251325"/>
            <a:ext cx="32474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ge)</a:t>
            </a:r>
          </a:p>
        </p:txBody>
      </p:sp>
      <p:sp>
        <p:nvSpPr>
          <p:cNvPr id="222" name="Rectangle 111"/>
          <p:cNvSpPr txBox="1"/>
          <p:nvPr/>
        </p:nvSpPr>
        <p:spPr>
          <a:xfrm>
            <a:off x="5937250" y="2185988"/>
            <a:ext cx="179977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Bounding Boxes:</a:t>
            </a:r>
          </a:p>
        </p:txBody>
      </p:sp>
      <p:sp>
        <p:nvSpPr>
          <p:cNvPr id="223" name="Rectangle 112"/>
          <p:cNvSpPr txBox="1"/>
          <p:nvPr/>
        </p:nvSpPr>
        <p:spPr>
          <a:xfrm>
            <a:off x="7893049" y="2193925"/>
            <a:ext cx="1993330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[[53.0, 399.0, 243.0, </a:t>
            </a:r>
          </a:p>
        </p:txBody>
      </p:sp>
      <p:sp>
        <p:nvSpPr>
          <p:cNvPr id="224" name="Rectangle 113"/>
          <p:cNvSpPr txBox="1"/>
          <p:nvPr/>
        </p:nvSpPr>
        <p:spPr>
          <a:xfrm>
            <a:off x="5937249" y="2452688"/>
            <a:ext cx="409403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899.0], [15.0, 235.0, 790.0, 744.0], [666.0, </a:t>
            </a:r>
          </a:p>
        </p:txBody>
      </p:sp>
      <p:sp>
        <p:nvSpPr>
          <p:cNvPr id="225" name="Rectangle 114"/>
          <p:cNvSpPr txBox="1"/>
          <p:nvPr/>
        </p:nvSpPr>
        <p:spPr>
          <a:xfrm>
            <a:off x="5937249" y="2709863"/>
            <a:ext cx="409413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394.0, 809.0, 876.0], [221.0, 412.0, 350.0, </a:t>
            </a:r>
          </a:p>
        </p:txBody>
      </p:sp>
      <p:sp>
        <p:nvSpPr>
          <p:cNvPr id="226" name="Rectangle 115"/>
          <p:cNvSpPr txBox="1"/>
          <p:nvPr/>
        </p:nvSpPr>
        <p:spPr>
          <a:xfrm>
            <a:off x="5937250" y="2968624"/>
            <a:ext cx="313365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859.0], [0.0, 559.0, 76.0, 886.0]] </a:t>
            </a:r>
          </a:p>
        </p:txBody>
      </p:sp>
      <p:sp>
        <p:nvSpPr>
          <p:cNvPr id="227" name="Rectangle 116"/>
          <p:cNvSpPr txBox="1"/>
          <p:nvPr/>
        </p:nvSpPr>
        <p:spPr>
          <a:xfrm>
            <a:off x="5937250" y="3217863"/>
            <a:ext cx="204024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Confidence Scores:</a:t>
            </a:r>
          </a:p>
        </p:txBody>
      </p:sp>
      <p:sp>
        <p:nvSpPr>
          <p:cNvPr id="228" name="Rectangle 117"/>
          <p:cNvSpPr txBox="1"/>
          <p:nvPr/>
        </p:nvSpPr>
        <p:spPr>
          <a:xfrm>
            <a:off x="8147049" y="3225800"/>
            <a:ext cx="157344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[0.9052734375, </a:t>
            </a:r>
          </a:p>
        </p:txBody>
      </p:sp>
      <p:sp>
        <p:nvSpPr>
          <p:cNvPr id="229" name="Rectangle 118"/>
          <p:cNvSpPr txBox="1"/>
          <p:nvPr/>
        </p:nvSpPr>
        <p:spPr>
          <a:xfrm>
            <a:off x="5937248" y="3486148"/>
            <a:ext cx="289414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0.90234375, 0.90185546875, </a:t>
            </a:r>
          </a:p>
        </p:txBody>
      </p:sp>
      <p:sp>
        <p:nvSpPr>
          <p:cNvPr id="230" name="Rectangle 119"/>
          <p:cNvSpPr txBox="1"/>
          <p:nvPr/>
        </p:nvSpPr>
        <p:spPr>
          <a:xfrm>
            <a:off x="5937249" y="3741737"/>
            <a:ext cx="313429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0.89208984375, 0.6181640625] </a:t>
            </a:r>
          </a:p>
        </p:txBody>
      </p:sp>
      <p:sp>
        <p:nvSpPr>
          <p:cNvPr id="231" name="Rectangle 120"/>
          <p:cNvSpPr txBox="1"/>
          <p:nvPr/>
        </p:nvSpPr>
        <p:spPr>
          <a:xfrm>
            <a:off x="5937249" y="3990975"/>
            <a:ext cx="900864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Classes:</a:t>
            </a:r>
          </a:p>
        </p:txBody>
      </p:sp>
      <p:sp>
        <p:nvSpPr>
          <p:cNvPr id="232" name="Rectangle 121"/>
          <p:cNvSpPr txBox="1"/>
          <p:nvPr/>
        </p:nvSpPr>
        <p:spPr>
          <a:xfrm>
            <a:off x="6940549" y="3998912"/>
            <a:ext cx="121290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[0, 5, 0, 0, 0]</a:t>
            </a:r>
          </a:p>
        </p:txBody>
      </p:sp>
      <p:pic>
        <p:nvPicPr>
          <p:cNvPr id="233" name="Picture 150" descr="Picture 1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774" y="2334154"/>
            <a:ext cx="1530351" cy="2040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click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click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6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0"/>
                            </p:stCondLst>
                            <p:childTnLst>
                              <p:par>
                                <p:cTn id="181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Class="entr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27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500"/>
                            </p:stCondLst>
                            <p:childTnLst>
                              <p:par>
                                <p:cTn id="232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0"/>
                            </p:stCondLst>
                            <p:childTnLst>
                              <p:par>
                                <p:cTn id="237" presetClass="entr" nodeType="afterEffect" presetSubtype="4" presetID="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Class="entr" nodeType="clickEffect" presetSubtype="4" presetID="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4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Class="entr" nodeType="clickEffect" presetSubtype="4" presetID="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Class="entr" nodeType="afterEffect" presetSubtype="4" presetID="2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Class="entr" nodeType="afterEffect" presetSubtype="4" presetID="2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Class="entr" nodeType="clickEffect" presetSubtype="4" presetID="2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Class="entr" nodeType="afterEffect" presetSubtype="4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3"/>
      <p:bldP build="whole" bldLvl="1" animBg="1" rev="0" advAuto="0" spid="225" grpId="39"/>
      <p:bldP build="whole" bldLvl="1" animBg="1" rev="0" advAuto="0" spid="191" grpId="15"/>
      <p:bldP build="whole" bldLvl="1" animBg="1" rev="0" advAuto="0" spid="218" grpId="31"/>
      <p:bldP build="whole" bldLvl="1" animBg="1" rev="0" advAuto="0" spid="211" grpId="26"/>
      <p:bldP build="whole" bldLvl="1" animBg="1" rev="0" advAuto="0" spid="176" grpId="8"/>
      <p:bldP build="whole" bldLvl="1" animBg="1" rev="0" advAuto="0" spid="206" grpId="21"/>
      <p:bldP build="whole" bldLvl="1" animBg="1" rev="0" advAuto="0" spid="233" grpId="22"/>
      <p:bldP build="whole" bldLvl="1" animBg="1" rev="0" advAuto="0" spid="221" grpId="35"/>
      <p:bldP build="whole" bldLvl="1" animBg="1" rev="0" advAuto="0" spid="228" grpId="42"/>
      <p:bldP build="whole" bldLvl="1" animBg="1" rev="0" advAuto="0" spid="186" grpId="11"/>
      <p:bldP build="whole" bldLvl="1" animBg="1" rev="0" advAuto="0" spid="231" grpId="44"/>
      <p:bldP build="whole" bldLvl="1" animBg="1" rev="0" advAuto="0" spid="179" grpId="3"/>
      <p:bldP build="whole" bldLvl="1" animBg="1" rev="0" advAuto="0" spid="175" grpId="7"/>
      <p:bldP build="whole" bldLvl="1" animBg="1" rev="0" advAuto="0" spid="182" grpId="1"/>
      <p:bldP build="whole" bldLvl="1" animBg="1" rev="0" advAuto="0" spid="205" grpId="19"/>
      <p:bldP build="whole" bldLvl="1" animBg="1" rev="0" advAuto="0" spid="181" grpId="6"/>
      <p:bldP build="whole" bldLvl="1" animBg="1" rev="0" advAuto="0" spid="190" grpId="14"/>
      <p:bldP build="whole" bldLvl="1" animBg="1" rev="0" advAuto="0" spid="230" grpId="45"/>
      <p:bldP build="whole" bldLvl="1" animBg="1" rev="0" advAuto="0" spid="232" grpId="46"/>
      <p:bldP build="whole" bldLvl="1" animBg="1" rev="0" advAuto="0" spid="177" grpId="9"/>
      <p:bldP build="whole" bldLvl="1" animBg="1" rev="0" advAuto="0" spid="183" grpId="5"/>
      <p:bldP build="whole" bldLvl="1" animBg="1" rev="0" advAuto="0" spid="229" grpId="43"/>
      <p:bldP build="whole" bldLvl="1" animBg="1" rev="0" advAuto="0" spid="209" grpId="24"/>
      <p:bldP build="whole" bldLvl="1" animBg="1" rev="0" advAuto="0" spid="217" grpId="32"/>
      <p:bldP build="whole" bldLvl="1" animBg="1" rev="0" advAuto="0" spid="215" grpId="30"/>
      <p:bldP build="whole" bldLvl="1" animBg="1" rev="0" advAuto="0" spid="180" grpId="4"/>
      <p:bldP build="whole" bldLvl="1" animBg="1" rev="0" advAuto="0" spid="208" grpId="18"/>
      <p:bldP build="whole" bldLvl="1" animBg="1" rev="0" advAuto="0" spid="222" grpId="36"/>
      <p:bldP build="whole" bldLvl="1" animBg="1" rev="0" advAuto="0" spid="171" grpId="49"/>
      <p:bldP build="whole" bldLvl="1" animBg="1" rev="0" advAuto="0" spid="216" grpId="29"/>
      <p:bldP build="whole" bldLvl="1" animBg="1" rev="0" advAuto="0" spid="170" grpId="50"/>
      <p:bldP build="whole" bldLvl="1" animBg="1" rev="0" advAuto="0" spid="192" grpId="20"/>
      <p:bldP build="whole" bldLvl="1" animBg="1" rev="0" advAuto="0" spid="184" grpId="10"/>
      <p:bldP build="whole" bldLvl="1" animBg="1" rev="0" advAuto="0" spid="226" grpId="40"/>
      <p:bldP build="whole" bldLvl="1" animBg="1" rev="0" advAuto="0" spid="224" grpId="38"/>
      <p:bldP build="whole" bldLvl="1" animBg="1" rev="0" advAuto="0" spid="174" grpId="52"/>
      <p:bldP build="whole" bldLvl="1" animBg="1" rev="0" advAuto="0" spid="169" grpId="47"/>
      <p:bldP build="whole" bldLvl="1" animBg="1" rev="0" advAuto="0" spid="178" grpId="2"/>
      <p:bldP build="whole" bldLvl="1" animBg="1" rev="0" advAuto="0" spid="187" grpId="12"/>
      <p:bldP build="whole" bldLvl="1" animBg="1" rev="0" advAuto="0" spid="219" grpId="33"/>
      <p:bldP build="whole" bldLvl="1" animBg="1" rev="0" advAuto="0" spid="213" grpId="28"/>
      <p:bldP build="whole" bldLvl="1" animBg="1" rev="0" advAuto="0" spid="185" grpId="13"/>
      <p:bldP build="whole" bldLvl="1" animBg="1" rev="0" advAuto="0" spid="214" grpId="27"/>
      <p:bldP build="whole" bldLvl="1" animBg="1" rev="0" advAuto="0" spid="188" grpId="16"/>
      <p:bldP build="whole" bldLvl="1" animBg="1" rev="0" advAuto="0" spid="220" grpId="34"/>
      <p:bldP build="whole" bldLvl="1" animBg="1" rev="0" advAuto="0" spid="172" grpId="48"/>
      <p:bldP build="whole" bldLvl="1" animBg="1" rev="0" advAuto="0" spid="207" grpId="17"/>
      <p:bldP build="whole" bldLvl="1" animBg="1" rev="0" advAuto="0" spid="223" grpId="37"/>
      <p:bldP build="whole" bldLvl="1" animBg="1" rev="0" advAuto="0" spid="173" grpId="51"/>
      <p:bldP build="whole" bldLvl="1" animBg="1" rev="0" advAuto="0" spid="227" grpId="41"/>
      <p:bldP build="whole" bldLvl="1" animBg="1" rev="0" advAuto="0" spid="212" grpId="2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6" name="Text Placeholder 2"/>
          <p:cNvSpPr txBox="1"/>
          <p:nvPr>
            <p:ph type="body" idx="1"/>
          </p:nvPr>
        </p:nvSpPr>
        <p:spPr>
          <a:xfrm>
            <a:off x="838200" y="1126834"/>
            <a:ext cx="10515600" cy="49231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37" name="Table 4"/>
          <p:cNvGraphicFramePr/>
          <p:nvPr/>
        </p:nvGraphicFramePr>
        <p:xfrm>
          <a:off x="838200" y="1126834"/>
          <a:ext cx="10531765" cy="29373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91855"/>
                <a:gridCol w="1717963"/>
                <a:gridCol w="2244437"/>
                <a:gridCol w="4777508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2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Input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/>
                      <a:r>
                        <a:rPr sz="1200">
                          <a:sym typeface="Helvetica"/>
                        </a:rPr>
                        <a:t>Program/Trained Model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Output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16622"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Classical Programming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0101FD"/>
                          </a:solidFill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int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006881"/>
                          </a:solidFill>
                        </a:rPr>
                        <a:t>Square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(</a:t>
                      </a:r>
                      <a:r>
                        <a:t>int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i) {</a:t>
                      </a:r>
                      <a:r>
                        <a:t>return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i * i; }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2049858"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Machine Learning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defRPr sz="1200">
                          <a:sym typeface="Helvetica"/>
                        </a:defRPr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Library of Trained Models</a:t>
                      </a:r>
                    </a:p>
                    <a:p>
                      <a:pPr>
                        <a:defRPr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</a:p>
                    <a:p>
                      <a:pPr>
                        <a:defRPr b="1"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You may call code like below</a:t>
                      </a:r>
                    </a:p>
                    <a:p>
                      <a:pPr>
                        <a:defRPr sz="1200">
                          <a:sym typeface="Helvetica"/>
                        </a:defRPr>
                      </a:pPr>
                      <a:r>
                        <a:t>xyxy, scores,class_ids </a:t>
                      </a:r>
                      <a:r>
                        <a:rPr b="1"/>
                        <a:t>=</a:t>
                      </a:r>
                      <a:r>
                        <a:t> detector</a:t>
                      </a:r>
                      <a:r>
                        <a:rPr b="1"/>
                        <a:t>.</a:t>
                      </a:r>
                      <a:r>
                        <a:t>detect(image)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Bounding Boxes:</a:t>
                      </a:r>
                      <a:r>
                        <a:rPr b="0"/>
                        <a:t> [[53.0, 399.0, 243.0, 899.0], [15.0, 235.0, 790.0, 744.0], [666.0, 394.0, 809.0, 876.0], [221.0, 412.0, 350.0, 859.0], [0.0, 559.0, 76.0, 886.0]] </a:t>
                      </a:r>
                    </a:p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Confidence Scores:</a:t>
                      </a:r>
                      <a:r>
                        <a:rPr b="0"/>
                        <a:t> [0.9052734375, 0.90234375, 0.90185546875, 0.89208984375, 0.6181640625] </a:t>
                      </a:r>
                    </a:p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Classes:</a:t>
                      </a:r>
                      <a:r>
                        <a:rPr b="0"/>
                        <a:t> [0, 5, 0, 0, 0]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38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103" y="2070492"/>
            <a:ext cx="1407971" cy="1877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702" y="4170691"/>
            <a:ext cx="3346706" cy="1877293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Rectangle 8"/>
          <p:cNvSpPr/>
          <p:nvPr/>
        </p:nvSpPr>
        <p:spPr>
          <a:xfrm>
            <a:off x="5185950" y="4948134"/>
            <a:ext cx="2556770" cy="650237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Deep Learning for Computer Vision</a:t>
            </a:r>
          </a:p>
        </p:txBody>
      </p:sp>
      <p:sp>
        <p:nvSpPr>
          <p:cNvPr id="241" name="Straight Arrow Connector 10"/>
          <p:cNvSpPr/>
          <p:nvPr/>
        </p:nvSpPr>
        <p:spPr>
          <a:xfrm>
            <a:off x="4207404" y="5273254"/>
            <a:ext cx="978544" cy="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Rectangle 13"/>
          <p:cNvSpPr/>
          <p:nvPr/>
        </p:nvSpPr>
        <p:spPr>
          <a:xfrm>
            <a:off x="4363268" y="4802983"/>
            <a:ext cx="648072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43" name="Rectangle 19"/>
          <p:cNvSpPr/>
          <p:nvPr/>
        </p:nvSpPr>
        <p:spPr>
          <a:xfrm>
            <a:off x="6320890" y="4480135"/>
            <a:ext cx="883782" cy="3581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 Output</a:t>
            </a:r>
          </a:p>
        </p:txBody>
      </p:sp>
      <p:sp>
        <p:nvSpPr>
          <p:cNvPr id="244" name="Connector: Elbow 21"/>
          <p:cNvSpPr/>
          <p:nvPr/>
        </p:nvSpPr>
        <p:spPr>
          <a:xfrm flipV="1" rot="16200000">
            <a:off x="5330668" y="4037707"/>
            <a:ext cx="940984" cy="883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Footer Placeholder 16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47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48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Classical programming vs ML</a:t>
            </a:r>
          </a:p>
        </p:txBody>
      </p:sp>
      <p:sp>
        <p:nvSpPr>
          <p:cNvPr id="249" name="Content Placeholder 2"/>
          <p:cNvSpPr txBox="1"/>
          <p:nvPr>
            <p:ph type="body" idx="1"/>
          </p:nvPr>
        </p:nvSpPr>
        <p:spPr>
          <a:xfrm>
            <a:off x="838200" y="1142998"/>
            <a:ext cx="10515600" cy="4906969"/>
          </a:xfrm>
          <a:prstGeom prst="rect">
            <a:avLst/>
          </a:prstGeom>
        </p:spPr>
        <p:txBody>
          <a:bodyPr/>
          <a:lstStyle/>
          <a:p>
            <a:pPr marL="182879" indent="-182879" defTabSz="365758">
              <a:spcBef>
                <a:spcPts val="300"/>
              </a:spcBef>
              <a:defRPr sz="1600"/>
            </a:pP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" y="1142999"/>
            <a:ext cx="7991055" cy="4810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Footer Placeholder 16"/>
          <p:cNvSpPr txBox="1"/>
          <p:nvPr/>
        </p:nvSpPr>
        <p:spPr>
          <a:xfrm>
            <a:off x="1493519" y="6324599"/>
            <a:ext cx="7664778" cy="365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53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4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AI/ML/DL</a:t>
            </a:r>
          </a:p>
        </p:txBody>
      </p:sp>
      <p:pic>
        <p:nvPicPr>
          <p:cNvPr id="25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221" y="1013492"/>
            <a:ext cx="10242156" cy="48310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Line"/>
          <p:cNvSpPr/>
          <p:nvPr/>
        </p:nvSpPr>
        <p:spPr>
          <a:xfrm flipV="1">
            <a:off x="969201" y="5773963"/>
            <a:ext cx="2" cy="16907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7" name="1950’s"/>
          <p:cNvSpPr txBox="1"/>
          <p:nvPr/>
        </p:nvSpPr>
        <p:spPr>
          <a:xfrm>
            <a:off x="707507" y="5918198"/>
            <a:ext cx="5505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1950’s</a:t>
            </a:r>
          </a:p>
        </p:txBody>
      </p:sp>
      <p:sp>
        <p:nvSpPr>
          <p:cNvPr id="258" name="Line"/>
          <p:cNvSpPr/>
          <p:nvPr/>
        </p:nvSpPr>
        <p:spPr>
          <a:xfrm flipV="1">
            <a:off x="4491321" y="5748699"/>
            <a:ext cx="2" cy="16907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9" name="1980’s"/>
          <p:cNvSpPr txBox="1"/>
          <p:nvPr/>
        </p:nvSpPr>
        <p:spPr>
          <a:xfrm>
            <a:off x="4229627" y="5892936"/>
            <a:ext cx="5505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1980’s</a:t>
            </a:r>
          </a:p>
        </p:txBody>
      </p:sp>
      <p:sp>
        <p:nvSpPr>
          <p:cNvPr id="260" name="Line"/>
          <p:cNvSpPr/>
          <p:nvPr/>
        </p:nvSpPr>
        <p:spPr>
          <a:xfrm flipV="1">
            <a:off x="7728138" y="5748699"/>
            <a:ext cx="2" cy="169073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2010’s"/>
          <p:cNvSpPr txBox="1"/>
          <p:nvPr/>
        </p:nvSpPr>
        <p:spPr>
          <a:xfrm>
            <a:off x="7466444" y="5892936"/>
            <a:ext cx="550547" cy="269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2010’s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lide Number"/>
          <p:cNvSpPr txBox="1"/>
          <p:nvPr>
            <p:ph type="sldNum" sz="quarter" idx="4294967295"/>
          </p:nvPr>
        </p:nvSpPr>
        <p:spPr>
          <a:xfrm>
            <a:off x="975360" y="6377868"/>
            <a:ext cx="139837" cy="2592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fld id="{86CB4B4D-7CA3-9044-876B-883B54F8677D}" type="slidenum"/>
          </a:p>
        </p:txBody>
      </p:sp>
      <p:sp>
        <p:nvSpPr>
          <p:cNvPr id="264" name="QuizZ: Deep Learning, ML, AI or Traditional Programm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3300"/>
            </a:lvl1pPr>
          </a:lstStyle>
          <a:p>
            <a:pPr/>
            <a:r>
              <a:t>QuizZ: DL, ML, AI or Classical Programming?</a:t>
            </a:r>
          </a:p>
        </p:txBody>
      </p:sp>
      <p:sp>
        <p:nvSpPr>
          <p:cNvPr id="265" name="Lane Detection…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Lane Detection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https://youtu.be/OV1l5xFHiwQ?t=16</a:t>
            </a:r>
            <a:endParaRPr sz="3000">
              <a:solidFill>
                <a:srgbClr val="080808"/>
              </a:solidFill>
              <a:uFill>
                <a:solidFill>
                  <a:srgbClr val="40BAC8"/>
                </a:solidFill>
              </a:u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Path Planning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https://youtu.be/t7P4au6bT1Q?t=23</a:t>
            </a:r>
            <a:endParaRPr>
              <a:solidFill>
                <a:srgbClr val="080808"/>
              </a:solidFill>
              <a:uFill>
                <a:solidFill>
                  <a:srgbClr val="40BAC8"/>
                </a:solidFill>
              </a:u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Vehicle Detection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4" invalidUrl="" action="" tgtFrame="" tooltip="" history="1" highlightClick="0" endSnd="0"/>
              </a:rPr>
              <a:t>https://youtu.be/kZViHcQgGYU?t=37</a:t>
            </a:r>
            <a:endParaRPr sz="3000">
              <a:solidFill>
                <a:srgbClr val="080808"/>
              </a:solidFill>
              <a:uFill>
                <a:solidFill>
                  <a:srgbClr val="40BAC8"/>
                </a:solidFill>
              </a:u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Behavioral Cloning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5" invalidUrl="" action="" tgtFrame="" tooltip="" history="1" highlightClick="0" endSnd="0"/>
              </a:rPr>
              <a:t>https://youtu.be/vXzgXb1rkjw?t=24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Footer Placeholder 16"/>
          <p:cNvSpPr txBox="1"/>
          <p:nvPr/>
        </p:nvSpPr>
        <p:spPr>
          <a:xfrm>
            <a:off x="1493518" y="6324598"/>
            <a:ext cx="7664782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68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9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The Challenge</a:t>
            </a:r>
          </a:p>
        </p:txBody>
      </p:sp>
      <p:sp>
        <p:nvSpPr>
          <p:cNvPr id="270" name="Content Placeholder 4"/>
          <p:cNvSpPr txBox="1"/>
          <p:nvPr>
            <p:ph type="body" idx="1"/>
          </p:nvPr>
        </p:nvSpPr>
        <p:spPr>
          <a:xfrm>
            <a:off x="838200" y="1142998"/>
            <a:ext cx="10515600" cy="4906969"/>
          </a:xfrm>
          <a:prstGeom prst="rect">
            <a:avLst/>
          </a:prstGeom>
        </p:spPr>
        <p:txBody>
          <a:bodyPr/>
          <a:lstStyle/>
          <a:p>
            <a:pPr/>
            <a:r>
              <a:t>Images/video represent unstructured data that is hard to analyze and interpret automatically</a:t>
            </a:r>
          </a:p>
          <a:p>
            <a:pPr/>
            <a:r>
              <a:t>How can we extract meaningful information from images/video?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